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8"/>
  </p:notesMasterIdLst>
  <p:handoutMasterIdLst>
    <p:handoutMasterId r:id="rId29"/>
  </p:handoutMasterIdLst>
  <p:sldIdLst>
    <p:sldId id="603" r:id="rId5"/>
    <p:sldId id="2618" r:id="rId6"/>
    <p:sldId id="2147483557" r:id="rId7"/>
    <p:sldId id="2147483558" r:id="rId8"/>
    <p:sldId id="2147483483" r:id="rId9"/>
    <p:sldId id="2147483570" r:id="rId10"/>
    <p:sldId id="2147483588" r:id="rId11"/>
    <p:sldId id="2147483589" r:id="rId12"/>
    <p:sldId id="2147483590" r:id="rId13"/>
    <p:sldId id="2147483591" r:id="rId14"/>
    <p:sldId id="2147483592" r:id="rId15"/>
    <p:sldId id="2147483593" r:id="rId16"/>
    <p:sldId id="2147483594" r:id="rId17"/>
    <p:sldId id="2147483600" r:id="rId18"/>
    <p:sldId id="2147483595" r:id="rId19"/>
    <p:sldId id="2147483596" r:id="rId20"/>
    <p:sldId id="2147483597" r:id="rId21"/>
    <p:sldId id="2147483598" r:id="rId22"/>
    <p:sldId id="2147483599" r:id="rId23"/>
    <p:sldId id="2516" r:id="rId24"/>
    <p:sldId id="2147483514" r:id="rId25"/>
    <p:sldId id="582" r:id="rId26"/>
    <p:sldId id="2419" r:id="rId2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FFFFFF"/>
    <a:srgbClr val="374153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1" autoAdjust="0"/>
    <p:restoredTop sz="96291" autoAdjust="0"/>
  </p:normalViewPr>
  <p:slideViewPr>
    <p:cSldViewPr snapToGrid="0" snapToObjects="1">
      <p:cViewPr varScale="1">
        <p:scale>
          <a:sx n="123" d="100"/>
          <a:sy n="123" d="100"/>
        </p:scale>
        <p:origin x="224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911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516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553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.cn/products/technology-platform/what-is-cloud-computing.html" TargetMode="External"/><Relationship Id="rId2" Type="http://schemas.openxmlformats.org/officeDocument/2006/relationships/hyperlink" Target="https://www.atlassian.com/zh/microservices/cloud-comput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Infrasys-AI/AIInfra" TargetMode="External"/><Relationship Id="rId5" Type="http://schemas.openxmlformats.org/officeDocument/2006/relationships/hyperlink" Target="https://cloud.google.com/learn/what-is-cloud-native?hl=zh-CN" TargetMode="External"/><Relationship Id="rId4" Type="http://schemas.openxmlformats.org/officeDocument/2006/relationships/hyperlink" Target="https://www.thebyte.com.cn/architecture/history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4445EF-D219-4096-87E8-2372D4776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2527443" y="2749693"/>
            <a:ext cx="715081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云原生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平台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33A5978-59C5-D6D8-9E8F-F52CA8CC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通算到智算关键挑战</a:t>
            </a:r>
            <a:r>
              <a:rPr lang="en-US" altLang="zh-CN" dirty="0">
                <a:effectLst/>
                <a:latin typeface="Helvetica" pitchFamily="2" charset="0"/>
              </a:rPr>
              <a:t>4</a:t>
            </a:r>
            <a:r>
              <a:rPr lang="zh-CN" altLang="en-US" dirty="0">
                <a:effectLst/>
                <a:latin typeface="Helvetica" pitchFamily="2" charset="0"/>
              </a:rPr>
              <a:t>：大规模分布式开发效率低、复杂度高进一步提升了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开发难</a:t>
            </a:r>
            <a:r>
              <a:rPr lang="zh-CN" altLang="en-US" dirty="0">
                <a:latin typeface="Helvetica" pitchFamily="2" charset="0"/>
              </a:rPr>
              <a:t>度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04DA8F-D1A9-281F-38DE-49D6846E6B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99A6ED-814A-4DB1-F119-7CA8B51FF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1622637"/>
            <a:ext cx="7772400" cy="36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8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4F163F5-2728-A17D-A20F-748D7B62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通算到智算关键挑战</a:t>
            </a:r>
            <a:r>
              <a:rPr lang="en-US" altLang="zh-CN" dirty="0">
                <a:effectLst/>
                <a:latin typeface="Helvetica" pitchFamily="2" charset="0"/>
              </a:rPr>
              <a:t>5</a:t>
            </a:r>
            <a:r>
              <a:rPr lang="zh-CN" altLang="en-US" dirty="0">
                <a:effectLst/>
                <a:latin typeface="Helvetica" pitchFamily="2" charset="0"/>
              </a:rPr>
              <a:t>：算力资源昂贵，缺乏高效、精细化的运营，资源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A2BB86-0ADD-E932-7A6E-E089C4C99D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﻿AI</a:t>
            </a:r>
            <a:r>
              <a:rPr lang="zh-CN" altLang="en-US" dirty="0">
                <a:effectLst/>
                <a:latin typeface="Helvetica" pitchFamily="2" charset="0"/>
              </a:rPr>
              <a:t>加速卡闲置率高：训练与推理资源不能共用，资源分配率低，某业务闲置率</a:t>
            </a:r>
            <a:r>
              <a:rPr lang="en" altLang="zh-CN" dirty="0">
                <a:effectLst/>
                <a:latin typeface="Helvetica" pitchFamily="2" charset="0"/>
              </a:rPr>
              <a:t>X0%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资源利用率低：业务量变化大，且优先级不同，但分配的计算资源固定，导致某些资源利用率低。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线性度低：大规模训练线性度劣化严重，通信耗时长，干卡集群线性度低于。线性度直接影响算力成本，线性度提升</a:t>
            </a:r>
            <a:r>
              <a:rPr lang="en" altLang="zh-CN" dirty="0">
                <a:effectLst/>
                <a:latin typeface="Helvetica" pitchFamily="2" charset="0"/>
              </a:rPr>
              <a:t>XX%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意味着</a:t>
            </a:r>
            <a:r>
              <a:rPr lang="en" altLang="zh-CN" dirty="0">
                <a:effectLst/>
                <a:latin typeface="Helvetica" pitchFamily="2" charset="0"/>
              </a:rPr>
              <a:t>XK</a:t>
            </a:r>
            <a:r>
              <a:rPr lang="zh-CN" altLang="en-US" dirty="0">
                <a:effectLst/>
                <a:latin typeface="Helvetica" pitchFamily="2" charset="0"/>
              </a:rPr>
              <a:t>集群节省成本干万元级别。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﻿业务计算性能低：数据处理、训练、推理计算性能低，导致业务时延高。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049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AA00356-68E4-30DC-26F2-94C7742F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智算场景的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开发平台：开放兼容、稳定可靠、超大规模、高性价比</a:t>
            </a:r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D0278839-8E99-6B97-D3D9-5EEB988E44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44511396"/>
              </p:ext>
            </p:extLst>
          </p:nvPr>
        </p:nvGraphicFramePr>
        <p:xfrm>
          <a:off x="845343" y="1423035"/>
          <a:ext cx="10520364" cy="4754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60182">
                  <a:extLst>
                    <a:ext uri="{9D8B030D-6E8A-4147-A177-3AD203B41FA5}">
                      <a16:colId xmlns:a16="http://schemas.microsoft.com/office/drawing/2014/main" val="1029403881"/>
                    </a:ext>
                  </a:extLst>
                </a:gridCol>
                <a:gridCol w="5260182">
                  <a:extLst>
                    <a:ext uri="{9D8B030D-6E8A-4147-A177-3AD203B41FA5}">
                      <a16:colId xmlns:a16="http://schemas.microsoft.com/office/drawing/2014/main" val="1252114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通算到智算关键挑战</a:t>
                      </a:r>
                      <a:r>
                        <a:rPr lang="en-US" altLang="zh-CN">
                          <a:effectLst/>
                        </a:rPr>
                        <a:t>1</a:t>
                      </a:r>
                      <a:r>
                        <a:rPr lang="zh-CN" altLang="en-US">
                          <a:effectLst/>
                        </a:rPr>
                        <a:t>：负载和资源关系从松耦合到紧耦合</a:t>
                      </a:r>
                      <a:endParaRPr lang="zh-CN" alt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关于资源的高效使用更加依赖全栈整合、鼞体</a:t>
                      </a:r>
                      <a:endParaRPr lang="zh-CN" alt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13187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通算到智算关键挑战</a:t>
                      </a:r>
                      <a:r>
                        <a:rPr lang="en-US" altLang="zh-CN">
                          <a:effectLst/>
                        </a:rPr>
                        <a:t>2</a:t>
                      </a:r>
                      <a:r>
                        <a:rPr lang="zh-CN" altLang="en-US">
                          <a:effectLst/>
                        </a:rPr>
                        <a:t>：智算和通算需要高效协同</a:t>
                      </a:r>
                      <a:endParaRPr lang="zh-CN" alt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需要应用</a:t>
                      </a:r>
                      <a:r>
                        <a:rPr lang="en-US" altLang="zh-CN">
                          <a:effectLst/>
                        </a:rPr>
                        <a:t>+</a:t>
                      </a:r>
                      <a:r>
                        <a:rPr lang="en">
                          <a:effectLst/>
                        </a:rPr>
                        <a:t>Al</a:t>
                      </a:r>
                      <a:r>
                        <a:rPr lang="zh-CN" altLang="en-US">
                          <a:effectLst/>
                        </a:rPr>
                        <a:t>编排，需要一套</a:t>
                      </a:r>
                      <a:r>
                        <a:rPr lang="en">
                          <a:effectLst/>
                        </a:rPr>
                        <a:t>AI</a:t>
                      </a:r>
                      <a:r>
                        <a:rPr lang="zh-CN" altLang="en-US">
                          <a:effectLst/>
                        </a:rPr>
                        <a:t>平台统一管理</a:t>
                      </a:r>
                      <a:endParaRPr lang="zh-CN" alt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3934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通算到智算关键挑战</a:t>
                      </a:r>
                      <a:r>
                        <a:rPr lang="en-US" altLang="zh-CN" dirty="0">
                          <a:effectLst/>
                        </a:rPr>
                        <a:t>3</a:t>
                      </a:r>
                      <a:r>
                        <a:rPr lang="zh-CN" altLang="en-US" dirty="0">
                          <a:effectLst/>
                        </a:rPr>
                        <a:t>：运维复杂，集群稳定性直接影响成本</a:t>
                      </a:r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出现规模更大、可靠性问题更加严峻的趋势，需要</a:t>
                      </a:r>
                      <a:r>
                        <a:rPr lang="en">
                          <a:effectLst/>
                        </a:rPr>
                        <a:t>AI</a:t>
                      </a:r>
                      <a:r>
                        <a:rPr lang="zh-CN" altLang="en-US">
                          <a:effectLst/>
                        </a:rPr>
                        <a:t>平台更关注大规模场景和可靠性能力</a:t>
                      </a:r>
                      <a:endParaRPr lang="zh-CN" alt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80950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通算到智算关键挑战</a:t>
                      </a:r>
                      <a:r>
                        <a:rPr lang="en-US" altLang="zh-CN">
                          <a:effectLst/>
                        </a:rPr>
                        <a:t>4</a:t>
                      </a:r>
                      <a:r>
                        <a:rPr lang="zh-CN" altLang="en-US">
                          <a:effectLst/>
                        </a:rPr>
                        <a:t>：大规模分布式开发效率低、复杂度高进一步提升了</a:t>
                      </a:r>
                      <a:r>
                        <a:rPr lang="en">
                          <a:effectLst/>
                        </a:rPr>
                        <a:t>AI</a:t>
                      </a:r>
                      <a:r>
                        <a:rPr lang="zh-CN" altLang="en-US">
                          <a:effectLst/>
                        </a:rPr>
                        <a:t>开发难度</a:t>
                      </a:r>
                      <a:endParaRPr lang="zh-CN" alt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AI</a:t>
                      </a:r>
                      <a:r>
                        <a:rPr lang="zh-CN" altLang="en-US">
                          <a:effectLst/>
                        </a:rPr>
                        <a:t>开发复杂度高，需要更加开放、易用的</a:t>
                      </a:r>
                      <a:r>
                        <a:rPr lang="en">
                          <a:effectLst/>
                        </a:rPr>
                        <a:t>AI</a:t>
                      </a:r>
                      <a:r>
                        <a:rPr lang="zh-CN" altLang="en-US">
                          <a:effectLst/>
                        </a:rPr>
                        <a:t>开发平台</a:t>
                      </a:r>
                      <a:endParaRPr lang="zh-CN" alt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69654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通算到智算关键挑战</a:t>
                      </a:r>
                      <a:r>
                        <a:rPr lang="en-US" altLang="zh-CN">
                          <a:effectLst/>
                        </a:rPr>
                        <a:t>5</a:t>
                      </a:r>
                      <a:r>
                        <a:rPr lang="zh-CN" altLang="en-US">
                          <a:effectLst/>
                        </a:rPr>
                        <a:t>：算力资源昂贵，缺乏高效、精细化的运营，资源利用率低</a:t>
                      </a:r>
                      <a:endParaRPr lang="zh-CN" alt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资源昂贵，需要</a:t>
                      </a:r>
                      <a:r>
                        <a:rPr lang="en" dirty="0">
                          <a:effectLst/>
                        </a:rPr>
                        <a:t>AI</a:t>
                      </a:r>
                      <a:r>
                        <a:rPr lang="zh-CN" altLang="en-US" dirty="0">
                          <a:effectLst/>
                        </a:rPr>
                        <a:t>平台能提供资源管理系列化能力，提升性价比</a:t>
                      </a:r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29747019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035E13CB-5010-8CFB-73CA-85DF71609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72" y="2040922"/>
            <a:ext cx="6554716" cy="413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8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59FEF1A-05B3-D2CD-A976-870160DE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AD57E7-7708-6F25-D157-D99ABAFFCC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0030A9-5190-B464-FB1F-11F79A235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449" y="1111979"/>
            <a:ext cx="4457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12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容器技术兴起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424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6099C0F-6CB6-9FF8-ECC0-84642BC8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5D270B-DC07-1C9C-BF24-F283BDE530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开放兼容，完备易用的开发工具链，开发效率提升</a:t>
            </a:r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倍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适配直模干态，构建繁荣生态，天级适配盘古自研大模型、开源大模型、闭源大模型及小模型的训练与推理，周级完成</a:t>
            </a:r>
            <a:r>
              <a:rPr lang="en" altLang="zh-CN" dirty="0">
                <a:effectLst/>
                <a:latin typeface="Helvetica" pitchFamily="2" charset="0"/>
              </a:rPr>
              <a:t>G</a:t>
            </a:r>
            <a:r>
              <a:rPr lang="zh-CN" altLang="en-US" dirty="0">
                <a:effectLst/>
                <a:latin typeface="Helvetica" pitchFamily="2" charset="0"/>
              </a:rPr>
              <a:t>行基于</a:t>
            </a:r>
            <a:r>
              <a:rPr lang="en" altLang="zh-CN" dirty="0" err="1">
                <a:effectLst/>
                <a:latin typeface="Helvetica" pitchFamily="2" charset="0"/>
              </a:rPr>
              <a:t>ModelArts</a:t>
            </a:r>
            <a:r>
              <a:rPr lang="zh-CN" altLang="en-US" dirty="0">
                <a:effectLst/>
                <a:latin typeface="Helvetica" pitchFamily="2" charset="0"/>
              </a:rPr>
              <a:t>微调智谱</a:t>
            </a:r>
            <a:r>
              <a:rPr lang="en" altLang="zh-CN" dirty="0" err="1">
                <a:effectLst/>
                <a:latin typeface="Helvetica" pitchFamily="2" charset="0"/>
              </a:rPr>
              <a:t>ChatGLM</a:t>
            </a:r>
            <a:r>
              <a:rPr lang="en" altLang="zh-CN" dirty="0">
                <a:effectLst/>
                <a:latin typeface="Helvetica" pitchFamily="2" charset="0"/>
              </a:rPr>
              <a:t> 66B</a:t>
            </a:r>
            <a:r>
              <a:rPr lang="zh-CN" altLang="en-US" dirty="0">
                <a:effectLst/>
                <a:latin typeface="Helvetica" pitchFamily="2" charset="0"/>
              </a:rPr>
              <a:t>模型适配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﻿﻿一站式开发平台，自动化和管理机器学习模型的生命周期，华为云</a:t>
            </a:r>
            <a:r>
              <a:rPr lang="en" altLang="zh-CN" dirty="0" err="1">
                <a:effectLst/>
                <a:latin typeface="Helvetica" pitchFamily="2" charset="0"/>
              </a:rPr>
              <a:t>ModelArts</a:t>
            </a:r>
            <a:r>
              <a:rPr lang="en" altLang="zh-CN" dirty="0">
                <a:effectLst/>
                <a:latin typeface="Helvetica" pitchFamily="2" charset="0"/>
              </a:rPr>
              <a:t> </a:t>
            </a:r>
            <a:r>
              <a:rPr lang="en" altLang="zh-CN" dirty="0" err="1">
                <a:effectLst/>
                <a:latin typeface="Helvetica" pitchFamily="2" charset="0"/>
              </a:rPr>
              <a:t>MLOps</a:t>
            </a:r>
            <a:r>
              <a:rPr lang="zh-CN" altLang="en-US" dirty="0">
                <a:effectLst/>
                <a:latin typeface="Helvetica" pitchFamily="2" charset="0"/>
              </a:rPr>
              <a:t>沉浸式开发，定义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流程标准化，帮忙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业务构建效率从月级</a:t>
            </a:r>
            <a:r>
              <a:rPr lang="en-US" altLang="zh-CN" dirty="0">
                <a:effectLst/>
                <a:latin typeface="Helvetica" pitchFamily="2" charset="0"/>
              </a:rPr>
              <a:t>-&gt;</a:t>
            </a:r>
            <a:r>
              <a:rPr lang="zh-CN" altLang="en-US" dirty="0">
                <a:effectLst/>
                <a:latin typeface="Helvetica" pitchFamily="2" charset="0"/>
              </a:rPr>
              <a:t>天级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训练开发调试能力，线上线下协同开发、</a:t>
            </a:r>
            <a:r>
              <a:rPr lang="en" altLang="zh-CN" dirty="0" err="1">
                <a:effectLst/>
                <a:latin typeface="Helvetica" pitchFamily="2" charset="0"/>
              </a:rPr>
              <a:t>cloudshell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zh-CN" altLang="en-US" dirty="0">
                <a:effectLst/>
                <a:latin typeface="Helvetica" pitchFamily="2" charset="0"/>
              </a:rPr>
              <a:t>即开即用，提升开发调试效率和</a:t>
            </a:r>
            <a:r>
              <a:rPr lang="en" altLang="zh-CN" dirty="0">
                <a:effectLst/>
                <a:latin typeface="Helvetica" pitchFamily="2" charset="0"/>
              </a:rPr>
              <a:t>Al</a:t>
            </a:r>
            <a:r>
              <a:rPr lang="zh-CN" altLang="en-US" dirty="0">
                <a:effectLst/>
                <a:latin typeface="Helvetica" pitchFamily="2" charset="0"/>
              </a:rPr>
              <a:t>开发流程体验（</a:t>
            </a:r>
            <a:r>
              <a:rPr lang="en-US" altLang="zh-CN" dirty="0">
                <a:effectLst/>
                <a:latin typeface="Helvetica" pitchFamily="2" charset="0"/>
              </a:rPr>
              <a:t>8.5.0</a:t>
            </a:r>
            <a:r>
              <a:rPr lang="zh-CN" altLang="en-US" dirty="0">
                <a:effectLst/>
                <a:latin typeface="Helvetica" pitchFamily="2" charset="0"/>
              </a:rPr>
              <a:t>版本）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Al Gallery </a:t>
            </a:r>
            <a:r>
              <a:rPr lang="zh-CN" altLang="en-US" dirty="0">
                <a:effectLst/>
                <a:latin typeface="Helvetica" pitchFamily="2" charset="0"/>
              </a:rPr>
              <a:t>灵活便捷的分享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大模型资产，快速构建企业</a:t>
            </a:r>
            <a:r>
              <a:rPr lang="en" altLang="zh-CN" dirty="0">
                <a:effectLst/>
                <a:latin typeface="Helvetica" pitchFamily="2" charset="0"/>
              </a:rPr>
              <a:t>A</a:t>
            </a:r>
            <a:r>
              <a:rPr lang="zh-CN" altLang="en-US" dirty="0">
                <a:effectLst/>
                <a:latin typeface="Helvetica" pitchFamily="2" charset="0"/>
              </a:rPr>
              <a:t>应用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84E2A5-2A3B-C620-469C-7D135090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728" y="4797714"/>
            <a:ext cx="6248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C1DF2-5045-2B21-8434-E6365E39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稳定可靠，长稳训练</a:t>
            </a:r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个月，故障恢复时长小于</a:t>
            </a:r>
            <a:r>
              <a:rPr lang="en-US" altLang="zh-CN" dirty="0">
                <a:effectLst/>
                <a:latin typeface="Helvetica" pitchFamily="2" charset="0"/>
              </a:rPr>
              <a:t>30</a:t>
            </a:r>
            <a:r>
              <a:rPr lang="zh-CN" altLang="en-US" dirty="0">
                <a:effectLst/>
                <a:latin typeface="Helvetica" pitchFamily="2" charset="0"/>
              </a:rPr>
              <a:t>分钟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C9D058-E411-A9FA-2EF5-0A2B44858E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﻿﻿故障管理体系，硬件故障</a:t>
            </a:r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分钟感知，软件问题</a:t>
            </a:r>
            <a:r>
              <a:rPr lang="en-US" altLang="zh-CN" dirty="0">
                <a:effectLst/>
                <a:latin typeface="Helvetica" pitchFamily="2" charset="0"/>
              </a:rPr>
              <a:t>10</a:t>
            </a:r>
            <a:r>
              <a:rPr lang="zh-CN" altLang="en-US" dirty="0">
                <a:effectLst/>
                <a:latin typeface="Helvetica" pitchFamily="2" charset="0"/>
              </a:rPr>
              <a:t>分钟定界，干卡训练</a:t>
            </a:r>
            <a:r>
              <a:rPr lang="en-US" altLang="zh-CN" dirty="0">
                <a:effectLst/>
                <a:latin typeface="Helvetica" pitchFamily="2" charset="0"/>
              </a:rPr>
              <a:t>30</a:t>
            </a:r>
            <a:r>
              <a:rPr lang="zh-CN" altLang="en-US" dirty="0">
                <a:effectLst/>
                <a:latin typeface="Helvetica" pitchFamily="2" charset="0"/>
              </a:rPr>
              <a:t>分钟恢复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﻿﻿长稳训练，千亿模型</a:t>
            </a:r>
            <a:r>
              <a:rPr lang="en-US" altLang="zh-CN" dirty="0">
                <a:effectLst/>
                <a:latin typeface="Helvetica" pitchFamily="2" charset="0"/>
              </a:rPr>
              <a:t>40</a:t>
            </a:r>
            <a:r>
              <a:rPr lang="zh-CN" altLang="en-US" dirty="0">
                <a:effectLst/>
                <a:latin typeface="Helvetica" pitchFamily="2" charset="0"/>
              </a:rPr>
              <a:t>天稳定训练，千卡集群</a:t>
            </a:r>
            <a:r>
              <a:rPr lang="en-US" altLang="zh-CN" dirty="0">
                <a:effectLst/>
                <a:latin typeface="Helvetica" pitchFamily="2" charset="0"/>
              </a:rPr>
              <a:t>30</a:t>
            </a:r>
            <a:r>
              <a:rPr lang="zh-CN" altLang="en-US" dirty="0">
                <a:effectLst/>
                <a:latin typeface="Helvetica" pitchFamily="2" charset="0"/>
              </a:rPr>
              <a:t>分钟故障恢复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﻿路</a:t>
            </a:r>
            <a:r>
              <a:rPr lang="en" altLang="zh-CN" dirty="0">
                <a:effectLst/>
                <a:latin typeface="Helvetica" pitchFamily="2" charset="0"/>
              </a:rPr>
              <a:t>AZ</a:t>
            </a:r>
            <a:r>
              <a:rPr lang="zh-CN" altLang="en-US" dirty="0">
                <a:effectLst/>
                <a:latin typeface="Helvetica" pitchFamily="2" charset="0"/>
              </a:rPr>
              <a:t>推理容灾，跨</a:t>
            </a:r>
            <a:r>
              <a:rPr lang="en" altLang="zh-CN" dirty="0">
                <a:effectLst/>
                <a:latin typeface="Helvetica" pitchFamily="2" charset="0"/>
              </a:rPr>
              <a:t>AZ</a:t>
            </a:r>
            <a:r>
              <a:rPr lang="zh-CN" altLang="en-US" dirty="0">
                <a:effectLst/>
                <a:latin typeface="Helvetica" pitchFamily="2" charset="0"/>
              </a:rPr>
              <a:t>推理服务化能力，提升可用性，</a:t>
            </a:r>
            <a:r>
              <a:rPr lang="en" altLang="zh-CN" dirty="0">
                <a:effectLst/>
                <a:latin typeface="Helvetica" pitchFamily="2" charset="0"/>
              </a:rPr>
              <a:t>SLA</a:t>
            </a:r>
            <a:r>
              <a:rPr lang="zh-CN" altLang="en-US" dirty="0">
                <a:effectLst/>
                <a:latin typeface="Helvetica" pitchFamily="2" charset="0"/>
              </a:rPr>
              <a:t>上限至</a:t>
            </a:r>
            <a:r>
              <a:rPr lang="en-US" altLang="zh-CN" dirty="0">
                <a:effectLst/>
                <a:latin typeface="Helvetica" pitchFamily="2" charset="0"/>
              </a:rPr>
              <a:t>99.99%</a:t>
            </a:r>
            <a:r>
              <a:rPr lang="zh-CN" altLang="en-US" dirty="0">
                <a:effectLst/>
                <a:latin typeface="Helvetica" pitchFamily="2" charset="0"/>
              </a:rPr>
              <a:t>（</a:t>
            </a:r>
            <a:r>
              <a:rPr lang="en-US" altLang="zh-CN" dirty="0">
                <a:effectLst/>
                <a:latin typeface="Helvetica" pitchFamily="2" charset="0"/>
              </a:rPr>
              <a:t>8.5.0</a:t>
            </a:r>
            <a:r>
              <a:rPr lang="zh-CN" altLang="en-US" dirty="0">
                <a:effectLst/>
                <a:latin typeface="Helvetica" pitchFamily="2" charset="0"/>
              </a:rPr>
              <a:t>版本）昇膳云脑支持</a:t>
            </a:r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）计算、存储和网络全栈诊断定界能力：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）基于专家经验和算法分析，</a:t>
            </a:r>
            <a:r>
              <a:rPr lang="en-US" altLang="zh-CN" dirty="0">
                <a:effectLst/>
                <a:latin typeface="Helvetica" pitchFamily="2" charset="0"/>
              </a:rPr>
              <a:t>10</a:t>
            </a:r>
            <a:r>
              <a:rPr lang="en" altLang="zh-CN" dirty="0">
                <a:effectLst/>
                <a:latin typeface="Helvetica" pitchFamily="2" charset="0"/>
              </a:rPr>
              <a:t>min</a:t>
            </a:r>
            <a:r>
              <a:rPr lang="zh-CN" altLang="en-US" dirty="0">
                <a:effectLst/>
                <a:latin typeface="Helvetica" pitchFamily="2" charset="0"/>
              </a:rPr>
              <a:t>一键诊断故障根因；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）全栈压测，确保训前硬件质量（</a:t>
            </a:r>
            <a:r>
              <a:rPr lang="en-US" altLang="zh-CN" dirty="0">
                <a:effectLst/>
                <a:latin typeface="Helvetica" pitchFamily="2" charset="0"/>
              </a:rPr>
              <a:t>8.5.0</a:t>
            </a:r>
            <a:r>
              <a:rPr lang="zh-CN" altLang="en-US" dirty="0">
                <a:effectLst/>
                <a:latin typeface="Helvetica" pitchFamily="2" charset="0"/>
              </a:rPr>
              <a:t>版本）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316033-E3F1-ADAF-7938-DB210E88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04" y="4464627"/>
            <a:ext cx="6184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8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811A24C-D321-9E22-6E3E-DA754C3D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超大规模，通信调度深度优化，干卡训练线性度</a:t>
            </a:r>
            <a:r>
              <a:rPr lang="en-US" altLang="zh-CN" dirty="0">
                <a:effectLst/>
                <a:latin typeface="Helvetica" pitchFamily="2" charset="0"/>
              </a:rPr>
              <a:t>90%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CB4068-BDB4-09C5-BAE2-8726F41443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多层级集群管理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多级任务调度，超大规模资源管理，支持</a:t>
            </a:r>
            <a:r>
              <a:rPr lang="en-US" altLang="zh-CN" dirty="0">
                <a:effectLst/>
                <a:latin typeface="Helvetica" pitchFamily="2" charset="0"/>
              </a:rPr>
              <a:t>4</a:t>
            </a:r>
            <a:r>
              <a:rPr lang="en" altLang="zh-CN" dirty="0">
                <a:effectLst/>
                <a:latin typeface="Helvetica" pitchFamily="2" charset="0"/>
              </a:rPr>
              <a:t>K</a:t>
            </a:r>
            <a:r>
              <a:rPr lang="zh-CN" altLang="en-US" dirty="0">
                <a:effectLst/>
                <a:latin typeface="Helvetica" pitchFamily="2" charset="0"/>
              </a:rPr>
              <a:t>卡物理集群资源管理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﻿统二姿源调试管理具备丰富调度策略，满足多样业务诉求，高效使能算力极致利用，减少资源碎片化导致的算力空闲率（</a:t>
            </a:r>
            <a:r>
              <a:rPr lang="en-US" altLang="zh-CN" dirty="0">
                <a:effectLst/>
                <a:latin typeface="Helvetica" pitchFamily="2" charset="0"/>
              </a:rPr>
              <a:t>8.5.0</a:t>
            </a:r>
            <a:r>
              <a:rPr lang="zh-CN" altLang="en-US" dirty="0">
                <a:effectLst/>
                <a:latin typeface="Helvetica" pitchFamily="2" charset="0"/>
              </a:rPr>
              <a:t>版本）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高效训练，</a:t>
            </a:r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）资源调度＋网络通信全栈系统优化，训练线性度</a:t>
            </a:r>
            <a:r>
              <a:rPr lang="en-US" altLang="zh-CN" dirty="0">
                <a:effectLst/>
                <a:latin typeface="Helvetica" pitchFamily="2" charset="0"/>
              </a:rPr>
              <a:t>90%</a:t>
            </a:r>
            <a:r>
              <a:rPr lang="zh-CN" altLang="en-US" dirty="0">
                <a:effectLst/>
                <a:latin typeface="Helvetica" pitchFamily="2" charset="0"/>
              </a:rPr>
              <a:t>（</a:t>
            </a:r>
            <a:r>
              <a:rPr lang="en-US" altLang="zh-CN" dirty="0">
                <a:effectLst/>
                <a:latin typeface="Helvetica" pitchFamily="2" charset="0"/>
              </a:rPr>
              <a:t>8.5.0</a:t>
            </a:r>
            <a:r>
              <a:rPr lang="zh-CN" altLang="en-US" dirty="0">
                <a:effectLst/>
                <a:latin typeface="Helvetica" pitchFamily="2" charset="0"/>
              </a:rPr>
              <a:t>版本）；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）分布式缓存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en" altLang="zh-CN" dirty="0">
                <a:effectLst/>
                <a:latin typeface="Helvetica" pitchFamily="2" charset="0"/>
              </a:rPr>
              <a:t>SFS Turbo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大幅提升训练效率和降低存储成本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7264DC-A636-181A-3DAB-2E365AB7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208" y="4735945"/>
            <a:ext cx="6121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251B45-1EF0-25B2-8F6C-47F67735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高性价比，全栈整合，深度性能优化，算力性价比提升</a:t>
            </a:r>
            <a:r>
              <a:rPr lang="en-US" altLang="zh-CN" dirty="0">
                <a:effectLst/>
                <a:latin typeface="Helvetica" pitchFamily="2" charset="0"/>
              </a:rPr>
              <a:t>30%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3130AB-648C-A5CC-0EA9-B66F45A4F1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训推共池，白天推晚上训，分时复用，训推切换时间小于</a:t>
            </a:r>
            <a:r>
              <a:rPr lang="en-US" altLang="zh-CN" dirty="0">
                <a:effectLst/>
                <a:latin typeface="Helvetica" pitchFamily="2" charset="0"/>
              </a:rPr>
              <a:t>5</a:t>
            </a:r>
            <a:r>
              <a:rPr lang="zh-CN" altLang="en-US" dirty="0">
                <a:effectLst/>
                <a:latin typeface="Helvetica" pitchFamily="2" charset="0"/>
              </a:rPr>
              <a:t>分钟。单集群利用率</a:t>
            </a:r>
            <a:r>
              <a:rPr lang="en-US" altLang="zh-CN" dirty="0">
                <a:effectLst/>
                <a:latin typeface="Helvetica" pitchFamily="2" charset="0"/>
              </a:rPr>
              <a:t>90%</a:t>
            </a:r>
            <a:r>
              <a:rPr lang="zh-CN" altLang="en-US" dirty="0">
                <a:effectLst/>
                <a:latin typeface="Helvetica" pitchFamily="2" charset="0"/>
              </a:rPr>
              <a:t>推理平台预置</a:t>
            </a:r>
            <a:r>
              <a:rPr lang="en" altLang="zh-CN" dirty="0">
                <a:effectLst/>
                <a:latin typeface="Helvetica" pitchFamily="2" charset="0"/>
              </a:rPr>
              <a:t>VLLM</a:t>
            </a:r>
            <a:r>
              <a:rPr lang="zh-CN" altLang="en-US" dirty="0">
                <a:effectLst/>
                <a:latin typeface="Helvetica" pitchFamily="2" charset="0"/>
              </a:rPr>
              <a:t>框架，通过解码、调度和量存优化，助力</a:t>
            </a:r>
            <a:r>
              <a:rPr lang="en-US" altLang="zh-CN" dirty="0">
                <a:effectLst/>
                <a:latin typeface="Helvetica" pitchFamily="2" charset="0"/>
              </a:rPr>
              <a:t>280</a:t>
            </a:r>
            <a:r>
              <a:rPr lang="en" altLang="zh-CN" dirty="0">
                <a:effectLst/>
                <a:latin typeface="Helvetica" pitchFamily="2" charset="0"/>
              </a:rPr>
              <a:t>T</a:t>
            </a:r>
            <a:r>
              <a:rPr lang="zh-CN" altLang="en-US" dirty="0">
                <a:effectLst/>
                <a:latin typeface="Helvetica" pitchFamily="2" charset="0"/>
              </a:rPr>
              <a:t>推理性能</a:t>
            </a:r>
            <a:r>
              <a:rPr lang="en-US" altLang="zh-CN" dirty="0">
                <a:effectLst/>
                <a:latin typeface="Helvetica" pitchFamily="2" charset="0"/>
              </a:rPr>
              <a:t>0.6*</a:t>
            </a:r>
            <a:r>
              <a:rPr lang="en" altLang="zh-CN" dirty="0">
                <a:effectLst/>
                <a:latin typeface="Helvetica" pitchFamily="2" charset="0"/>
              </a:rPr>
              <a:t>A800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en" altLang="zh-CN" dirty="0">
                <a:effectLst/>
                <a:latin typeface="Helvetica" pitchFamily="2" charset="0"/>
              </a:rPr>
              <a:t>8.5.0</a:t>
            </a:r>
            <a:r>
              <a:rPr lang="zh-CN" altLang="en-US" dirty="0">
                <a:effectLst/>
                <a:latin typeface="Helvetica" pitchFamily="2" charset="0"/>
              </a:rPr>
              <a:t>版本）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﻿推理平台预置</a:t>
            </a:r>
            <a:r>
              <a:rPr lang="en" altLang="zh-CN" dirty="0" err="1">
                <a:effectLst/>
                <a:latin typeface="Helvetica" pitchFamily="2" charset="0"/>
              </a:rPr>
              <a:t>MindIE</a:t>
            </a:r>
            <a:r>
              <a:rPr lang="zh-CN" altLang="en-US" dirty="0">
                <a:effectLst/>
                <a:latin typeface="Helvetica" pitchFamily="2" charset="0"/>
              </a:rPr>
              <a:t>框架，协同</a:t>
            </a:r>
            <a:r>
              <a:rPr lang="en" altLang="zh-CN" dirty="0">
                <a:effectLst/>
                <a:latin typeface="Helvetica" pitchFamily="2" charset="0"/>
              </a:rPr>
              <a:t>MindSpore</a:t>
            </a:r>
            <a:r>
              <a:rPr lang="zh-CN" altLang="en-US" dirty="0">
                <a:effectLst/>
                <a:latin typeface="Helvetica" pitchFamily="2" charset="0"/>
              </a:rPr>
              <a:t>自研执行框架，使能极致性能大模型推理，性能</a:t>
            </a:r>
            <a:r>
              <a:rPr lang="en-US" altLang="zh-CN" dirty="0">
                <a:effectLst/>
                <a:latin typeface="Helvetica" pitchFamily="2" charset="0"/>
              </a:rPr>
              <a:t>309</a:t>
            </a:r>
            <a:r>
              <a:rPr lang="zh-CN" altLang="en-US" dirty="0">
                <a:effectLst/>
                <a:latin typeface="Helvetica" pitchFamily="2" charset="0"/>
              </a:rPr>
              <a:t>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﻿﻿推理平台支持分布式</a:t>
            </a:r>
            <a:r>
              <a:rPr lang="en" altLang="zh-CN" dirty="0">
                <a:effectLst/>
                <a:latin typeface="Helvetica" pitchFamily="2" charset="0"/>
              </a:rPr>
              <a:t>PD</a:t>
            </a:r>
            <a:r>
              <a:rPr lang="zh-CN" altLang="en-US" dirty="0">
                <a:effectLst/>
                <a:latin typeface="Helvetica" pitchFamily="2" charset="0"/>
              </a:rPr>
              <a:t>分离部署（基于</a:t>
            </a:r>
            <a:r>
              <a:rPr lang="en" altLang="zh-CN" dirty="0">
                <a:effectLst/>
                <a:latin typeface="Helvetica" pitchFamily="2" charset="0"/>
              </a:rPr>
              <a:t>VLLM</a:t>
            </a:r>
            <a:r>
              <a:rPr lang="zh-CN" altLang="en" dirty="0">
                <a:effectLst/>
                <a:latin typeface="Helvetica" pitchFamily="2" charset="0"/>
              </a:rPr>
              <a:t>），</a:t>
            </a:r>
            <a:r>
              <a:rPr lang="zh-CN" altLang="en-US" dirty="0">
                <a:effectLst/>
                <a:latin typeface="Helvetica" pitchFamily="2" charset="0"/>
              </a:rPr>
              <a:t>将</a:t>
            </a:r>
            <a:r>
              <a:rPr lang="en" altLang="zh-CN" dirty="0">
                <a:effectLst/>
                <a:latin typeface="Helvetica" pitchFamily="2" charset="0"/>
              </a:rPr>
              <a:t>Prefill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>
                <a:effectLst/>
                <a:latin typeface="Helvetica" pitchFamily="2" charset="0"/>
              </a:rPr>
              <a:t>Decode</a:t>
            </a:r>
            <a:r>
              <a:rPr lang="zh-CN" altLang="en-US" dirty="0">
                <a:effectLst/>
                <a:latin typeface="Helvetica" pitchFamily="2" charset="0"/>
              </a:rPr>
              <a:t>两个阶段的计算分别部署在不同资源进行优化，同时满足首</a:t>
            </a:r>
            <a:r>
              <a:rPr lang="en" altLang="zh-CN" dirty="0">
                <a:effectLst/>
                <a:latin typeface="Helvetica" pitchFamily="2" charset="0"/>
              </a:rPr>
              <a:t>token</a:t>
            </a:r>
            <a:r>
              <a:rPr lang="zh-CN" altLang="en-US" dirty="0">
                <a:effectLst/>
                <a:latin typeface="Helvetica" pitchFamily="2" charset="0"/>
              </a:rPr>
              <a:t>时延和系统整体吞吐要求，整体性能提升</a:t>
            </a:r>
            <a:r>
              <a:rPr lang="en-US" altLang="zh-CN" dirty="0">
                <a:effectLst/>
                <a:latin typeface="Helvetica" pitchFamily="2" charset="0"/>
              </a:rPr>
              <a:t>20</a:t>
            </a:r>
            <a:r>
              <a:rPr lang="zh-CN" altLang="en-US" dirty="0">
                <a:effectLst/>
                <a:latin typeface="Helvetica" pitchFamily="2" charset="0"/>
              </a:rPr>
              <a:t>倍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﻿推理平台灵活算力切分，满足多用户反复申请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释放的资源操作请求，提升算力利用率，实现高效实时推理（</a:t>
            </a:r>
            <a:r>
              <a:rPr lang="en-US" altLang="zh-CN" dirty="0">
                <a:effectLst/>
                <a:latin typeface="Helvetica" pitchFamily="2" charset="0"/>
              </a:rPr>
              <a:t>8.5.0</a:t>
            </a:r>
            <a:r>
              <a:rPr lang="zh-CN" altLang="en-US" dirty="0">
                <a:effectLst/>
                <a:latin typeface="Helvetica" pitchFamily="2" charset="0"/>
              </a:rPr>
              <a:t>版本）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﻿﻿推理平怠提供</a:t>
            </a:r>
            <a:r>
              <a:rPr lang="en" altLang="zh-CN" dirty="0">
                <a:effectLst/>
                <a:latin typeface="Helvetica" pitchFamily="2" charset="0"/>
              </a:rPr>
              <a:t>A</a:t>
            </a:r>
            <a:r>
              <a:rPr lang="zh-CN" altLang="en" dirty="0">
                <a:effectLst/>
                <a:latin typeface="Helvetica" pitchFamily="2" charset="0"/>
              </a:rPr>
              <a:t>！</a:t>
            </a:r>
            <a:r>
              <a:rPr lang="zh-CN" altLang="en-US" dirty="0">
                <a:effectLst/>
                <a:latin typeface="Helvetica" pitchFamily="2" charset="0"/>
              </a:rPr>
              <a:t>应用统一纳管，多模式滚动升级，多规则灰度发布，使能业务快速高效的上线发布与升级运维能力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41005D-2AB7-7375-7F02-A0BFC40F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08" y="4366711"/>
            <a:ext cx="6007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86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6A0E93-BE6A-A60F-6380-B9A5667D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华为</a:t>
            </a:r>
            <a:r>
              <a:rPr lang="en" altLang="zh-CN" dirty="0" err="1">
                <a:effectLst/>
                <a:latin typeface="Helvetica" pitchFamily="2" charset="0"/>
              </a:rPr>
              <a:t>ModelArts</a:t>
            </a:r>
            <a:r>
              <a:rPr lang="zh-CN" altLang="en-US" dirty="0">
                <a:effectLst/>
                <a:latin typeface="Helvetica" pitchFamily="2" charset="0"/>
              </a:rPr>
              <a:t>整体架构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353601-F68B-B2E9-F7FE-3DC1A47CAF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6C590A-B424-36F3-A762-48C86487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537" y="1711322"/>
            <a:ext cx="5792426" cy="46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6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容器 </a:t>
            </a:r>
            <a:r>
              <a:rPr lang="en-US" altLang="zh-CN" sz="2400" dirty="0"/>
              <a:t>vs</a:t>
            </a:r>
            <a:r>
              <a:rPr lang="zh-CN" altLang="en-US" sz="2400" dirty="0"/>
              <a:t> 虚拟化之间是什么关系？底层用到的技术有哪些本质区别？</a:t>
            </a:r>
            <a:endParaRPr lang="en-US" altLang="zh-CN" sz="2400" dirty="0"/>
          </a:p>
          <a:p>
            <a:r>
              <a:rPr lang="zh-CN" altLang="en-US" sz="2400" dirty="0"/>
              <a:t>容器 跟 云经常混在一起谈，之间到底是什么概念包装什么概念？</a:t>
            </a:r>
          </a:p>
        </p:txBody>
      </p:sp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1D9D0AB4-ACC6-65A7-99CC-78C6291E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云计算与容器发展历程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4E1C2-FA3E-2D7D-2A70-7AB2459637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Cloud Native</a:t>
            </a:r>
            <a:r>
              <a:rPr lang="zh-CN" altLang="en-US" dirty="0"/>
              <a:t> 已成为云计算发展趋势，</a:t>
            </a:r>
            <a:r>
              <a:rPr lang="en" altLang="zh-CN" dirty="0"/>
              <a:t>CNCF</a:t>
            </a:r>
            <a:r>
              <a:rPr lang="zh-CN" altLang="en-US" dirty="0"/>
              <a:t>已基本成为</a:t>
            </a:r>
            <a:r>
              <a:rPr lang="en" altLang="zh-CN" dirty="0"/>
              <a:t>Cloud Native</a:t>
            </a:r>
            <a:r>
              <a:rPr lang="zh-CN" altLang="en-US" dirty="0"/>
              <a:t>的业界事实标准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A2AE02-59D6-813E-D327-A6F7C192E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9" b="7423"/>
          <a:stretch/>
        </p:blipFill>
        <p:spPr bwMode="auto">
          <a:xfrm>
            <a:off x="952211" y="2275609"/>
            <a:ext cx="10292339" cy="379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85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https://www.atlassian.com/zh/microservices/cloud-computing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https://www.sap.cn/products/technology-platform/what-is-cloud-computing.html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https://www.thebyte.com.cn/architecture/history.html</a:t>
            </a:r>
            <a:endParaRPr lang="en" altLang="zh-CN" dirty="0"/>
          </a:p>
          <a:p>
            <a:r>
              <a:rPr lang="en-US" altLang="zh-CN" dirty="0">
                <a:hlinkClick r:id="rId5"/>
              </a:rPr>
              <a:t>https://cloud.google.com/learn/what-is-cloud-native?hl=zh-CN</a:t>
            </a:r>
            <a:endParaRPr lang="en" altLang="zh-CN" dirty="0"/>
          </a:p>
          <a:p>
            <a:endParaRPr lang="en-US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sz="1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80374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AE44D-B1D1-FE66-1EC0-D72F8638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80" y="1200579"/>
            <a:ext cx="9691202" cy="510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通用服务器节点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服务器节点 </a:t>
            </a:r>
            <a:r>
              <a:rPr lang="en-US" altLang="zh-CN" sz="2400" dirty="0"/>
              <a:t>GPU</a:t>
            </a:r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 </a:t>
            </a:r>
            <a:r>
              <a:rPr lang="zh-CN" altLang="en-US" sz="2400" dirty="0"/>
              <a:t>服务器节点 </a:t>
            </a:r>
            <a:r>
              <a:rPr lang="en-US" altLang="zh-CN" sz="2400" dirty="0"/>
              <a:t>NPU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容器技术兴起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762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625E4D-8D47-1844-DA00-862426B9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提升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开发效率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EB3A8-7F61-4427-AD34-9037E6BAD1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﻿﻿随着人模型业务的复杂性增高，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平台在</a:t>
            </a:r>
            <a:r>
              <a:rPr lang="en" altLang="zh-CN" dirty="0">
                <a:effectLst/>
                <a:latin typeface="Helvetica" pitchFamily="2" charset="0"/>
              </a:rPr>
              <a:t>A</a:t>
            </a:r>
            <a:r>
              <a:rPr lang="zh-CN" altLang="en-US" dirty="0">
                <a:effectLst/>
                <a:latin typeface="Helvetica" pitchFamily="2" charset="0"/>
              </a:rPr>
              <a:t>生产中，逐渐作为</a:t>
            </a:r>
            <a:r>
              <a:rPr lang="en" altLang="zh-CN" dirty="0">
                <a:effectLst/>
                <a:latin typeface="Helvetica" pitchFamily="2" charset="0"/>
              </a:rPr>
              <a:t>AIInfra</a:t>
            </a:r>
            <a:r>
              <a:rPr lang="zh-CN" altLang="en-US" dirty="0">
                <a:effectLst/>
                <a:latin typeface="Helvetica" pitchFamily="2" charset="0"/>
              </a:rPr>
              <a:t>基座，愈发影响</a:t>
            </a:r>
            <a:r>
              <a:rPr lang="en" altLang="zh-CN" dirty="0">
                <a:effectLst/>
                <a:latin typeface="Helvetica" pitchFamily="2" charset="0"/>
              </a:rPr>
              <a:t>A</a:t>
            </a:r>
            <a:r>
              <a:rPr lang="zh-CN" altLang="en-US" dirty="0">
                <a:effectLst/>
                <a:latin typeface="Helvetica" pitchFamily="2" charset="0"/>
              </a:rPr>
              <a:t>端到端的生产效率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﻿﻿﻿垂直整合带来更高的性能、效率、可靠性的优化，友商均在持续投入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﻿﻿大模型场景的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开发场景和竞争力差异也逐渐清晰，分别是：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a</a:t>
            </a:r>
            <a:r>
              <a:rPr lang="zh-CN" altLang="en" dirty="0">
                <a:effectLst/>
                <a:latin typeface="Helvetica" pitchFamily="2" charset="0"/>
              </a:rPr>
              <a:t>） </a:t>
            </a:r>
            <a:r>
              <a:rPr lang="zh-CN" altLang="en-US" dirty="0">
                <a:effectLst/>
                <a:latin typeface="Helvetica" pitchFamily="2" charset="0"/>
              </a:rPr>
              <a:t>大模型开发： 视大规模、可靠性：</a:t>
            </a:r>
            <a:r>
              <a:rPr lang="en" altLang="zh-CN" dirty="0">
                <a:effectLst/>
                <a:latin typeface="Helvetica" pitchFamily="2" charset="0"/>
              </a:rPr>
              <a:t>b</a:t>
            </a:r>
            <a:r>
              <a:rPr lang="zh-CN" altLang="en" dirty="0">
                <a:effectLst/>
                <a:latin typeface="Helvetica" pitchFamily="2" charset="0"/>
              </a:rPr>
              <a:t>） </a:t>
            </a:r>
            <a:r>
              <a:rPr lang="zh-CN" altLang="en-US" dirty="0">
                <a:effectLst/>
                <a:latin typeface="Helvetica" pitchFamily="2" charset="0"/>
              </a:rPr>
              <a:t>基于大模型的应用开发：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重视性价比、开放兼容性、易用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性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08562-F824-2DA9-50BE-2868E2CD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1" y="2433169"/>
            <a:ext cx="7772400" cy="379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A8E511D-6DEB-A9A0-0C51-5B1BDD1F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通算到智算关键挑战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：智算需要高效协同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5E302C-8592-A8DB-600C-9BB16048AD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考虑到客户现网的业务情况，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组件只是应用系统业务流中的一个环节，大模型也无法完全替代小模型，纯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系统还无法独立闭环应用价值落地，需要应用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编排落地，通算和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资源、数据统一管理，加速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平台价值闭环。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B0847F-4A3E-FC92-6B14-B7D887B8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2812841"/>
            <a:ext cx="7772400" cy="34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64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C77114D-8110-D495-F33C-A0AD06AD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通算到智算关键挑战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：运维复杂，集群稳定性直接影响成本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29E2A9-F58A-D9C5-8D3E-8CED8416B7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相对于通算集群，智算集群建设成本更高，大规模训练推理下故障率更高，运维更复杂。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保持集群的稳定性，提升有效训练推理时长，提升资源利用率，提升线性加速比，可以大幅降低成本。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B0B298C-A436-394A-19AB-794DE9445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23716"/>
              </p:ext>
            </p:extLst>
          </p:nvPr>
        </p:nvGraphicFramePr>
        <p:xfrm>
          <a:off x="845188" y="1487071"/>
          <a:ext cx="10520365" cy="4724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29085">
                  <a:extLst>
                    <a:ext uri="{9D8B030D-6E8A-4147-A177-3AD203B41FA5}">
                      <a16:colId xmlns:a16="http://schemas.microsoft.com/office/drawing/2014/main" val="2783555092"/>
                    </a:ext>
                  </a:extLst>
                </a:gridCol>
                <a:gridCol w="1226127">
                  <a:extLst>
                    <a:ext uri="{9D8B030D-6E8A-4147-A177-3AD203B41FA5}">
                      <a16:colId xmlns:a16="http://schemas.microsoft.com/office/drawing/2014/main" val="2416837367"/>
                    </a:ext>
                  </a:extLst>
                </a:gridCol>
                <a:gridCol w="1787236">
                  <a:extLst>
                    <a:ext uri="{9D8B030D-6E8A-4147-A177-3AD203B41FA5}">
                      <a16:colId xmlns:a16="http://schemas.microsoft.com/office/drawing/2014/main" val="3592725607"/>
                    </a:ext>
                  </a:extLst>
                </a:gridCol>
                <a:gridCol w="2140528">
                  <a:extLst>
                    <a:ext uri="{9D8B030D-6E8A-4147-A177-3AD203B41FA5}">
                      <a16:colId xmlns:a16="http://schemas.microsoft.com/office/drawing/2014/main" val="3051526837"/>
                    </a:ext>
                  </a:extLst>
                </a:gridCol>
                <a:gridCol w="4237389">
                  <a:extLst>
                    <a:ext uri="{9D8B030D-6E8A-4147-A177-3AD203B41FA5}">
                      <a16:colId xmlns:a16="http://schemas.microsoft.com/office/drawing/2014/main" val="3702792627"/>
                    </a:ext>
                  </a:extLst>
                </a:gridCol>
              </a:tblGrid>
              <a:tr h="39833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</a:rPr>
                        <a:t>对比维度</a:t>
                      </a:r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</a:rPr>
                        <a:t>详细对比维度</a:t>
                      </a:r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</a:rPr>
                        <a:t>通用计算集群</a:t>
                      </a:r>
                      <a:endParaRPr lang="zh-CN" altLang="en-US" sz="10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</a:rPr>
                        <a:t>AI</a:t>
                      </a:r>
                      <a:r>
                        <a:rPr lang="zh-CN" altLang="en-US" sz="1000">
                          <a:effectLst/>
                        </a:rPr>
                        <a:t>智算集群</a:t>
                      </a:r>
                      <a:endParaRPr lang="zh-CN" altLang="en-US" sz="10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</a:rPr>
                        <a:t>备注（关键差异点）</a:t>
                      </a:r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626344"/>
                  </a:ext>
                </a:extLst>
              </a:tr>
              <a:tr h="79667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</a:rPr>
                        <a:t>运维对象价值</a:t>
                      </a:r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</a:rPr>
                        <a:t>运维对象</a:t>
                      </a:r>
                      <a:endParaRPr lang="zh-CN" altLang="en-US" sz="10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</a:rPr>
                        <a:t>单服务器成本</a:t>
                      </a:r>
                      <a:r>
                        <a:rPr lang="en-US" altLang="zh-CN" sz="1000" dirty="0">
                          <a:effectLst/>
                        </a:rPr>
                        <a:t>10~20</a:t>
                      </a:r>
                      <a:r>
                        <a:rPr lang="zh-CN" altLang="en-US" sz="1000" dirty="0">
                          <a:effectLst/>
                        </a:rPr>
                        <a:t>万</a:t>
                      </a:r>
                    </a:p>
                    <a:p>
                      <a:r>
                        <a:rPr lang="zh-CN" altLang="en-US" sz="1000" dirty="0">
                          <a:effectLst/>
                        </a:rPr>
                        <a:t>百</a:t>
                      </a:r>
                      <a:r>
                        <a:rPr lang="en-US" altLang="zh-CN" sz="1000" dirty="0">
                          <a:effectLst/>
                        </a:rPr>
                        <a:t>~</a:t>
                      </a:r>
                      <a:r>
                        <a:rPr lang="zh-CN" altLang="en-US" sz="1000" dirty="0">
                          <a:effectLst/>
                        </a:rPr>
                        <a:t>几千线缆</a:t>
                      </a:r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</a:rPr>
                        <a:t>单服务器成本</a:t>
                      </a:r>
                      <a:r>
                        <a:rPr lang="en-US" altLang="zh-CN" sz="1000">
                          <a:effectLst/>
                        </a:rPr>
                        <a:t>100~300</a:t>
                      </a:r>
                      <a:r>
                        <a:rPr lang="zh-CN" altLang="en-US" sz="1000">
                          <a:effectLst/>
                        </a:rPr>
                        <a:t>万</a:t>
                      </a:r>
                    </a:p>
                    <a:p>
                      <a:r>
                        <a:rPr lang="zh-CN" altLang="en-US" sz="1000">
                          <a:effectLst/>
                        </a:rPr>
                        <a:t>几千</a:t>
                      </a:r>
                      <a:r>
                        <a:rPr lang="en-US" altLang="zh-CN" sz="1000">
                          <a:effectLst/>
                        </a:rPr>
                        <a:t>~</a:t>
                      </a:r>
                      <a:r>
                        <a:rPr lang="zh-CN" altLang="en-US" sz="1000">
                          <a:effectLst/>
                        </a:rPr>
                        <a:t>几万线缆</a:t>
                      </a:r>
                      <a:endParaRPr lang="zh-CN" altLang="en-US" sz="10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</a:rPr>
                        <a:t>硬件成本通算</a:t>
                      </a:r>
                      <a:r>
                        <a:rPr lang="en-US" altLang="zh-CN" sz="1000" dirty="0">
                          <a:effectLst/>
                        </a:rPr>
                        <a:t>10</a:t>
                      </a:r>
                      <a:r>
                        <a:rPr lang="en" sz="1000" dirty="0">
                          <a:effectLst/>
                        </a:rPr>
                        <a:t>X</a:t>
                      </a:r>
                      <a:r>
                        <a:rPr lang="zh-CN" altLang="en-US" sz="1000" dirty="0">
                          <a:effectLst/>
                        </a:rPr>
                        <a:t>以上，线缆</a:t>
                      </a:r>
                      <a:r>
                        <a:rPr lang="en-US" altLang="zh-CN" sz="1000" dirty="0">
                          <a:effectLst/>
                        </a:rPr>
                        <a:t>10</a:t>
                      </a:r>
                      <a:r>
                        <a:rPr lang="en" sz="1000" dirty="0">
                          <a:effectLst/>
                        </a:rPr>
                        <a:t>X，</a:t>
                      </a:r>
                      <a:r>
                        <a:rPr lang="zh-CN" altLang="en-US" sz="1000" dirty="0">
                          <a:effectLst/>
                        </a:rPr>
                        <a:t>复杂度高万卡集群，中断天损失费用</a:t>
                      </a:r>
                      <a:r>
                        <a:rPr lang="en-US" altLang="zh-CN" sz="1000" dirty="0">
                          <a:effectLst/>
                        </a:rPr>
                        <a:t>137</a:t>
                      </a:r>
                      <a:r>
                        <a:rPr lang="zh-CN" altLang="en-US" sz="1000" dirty="0">
                          <a:effectLst/>
                        </a:rPr>
                        <a:t>万</a:t>
                      </a:r>
                      <a:r>
                        <a:rPr lang="en-US" altLang="zh-CN" sz="1000" dirty="0">
                          <a:effectLst/>
                        </a:rPr>
                        <a:t>+</a:t>
                      </a:r>
                      <a:r>
                        <a:rPr lang="zh-CN" altLang="en-US" sz="1000" dirty="0">
                          <a:effectLst/>
                        </a:rPr>
                        <a:t>。</a:t>
                      </a:r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222763"/>
                  </a:ext>
                </a:extLst>
              </a:tr>
              <a:tr h="128306">
                <a:tc>
                  <a:txBody>
                    <a:bodyPr/>
                    <a:lstStyle/>
                    <a:p>
                      <a:br>
                        <a:rPr lang="zh-CN" altLang="en-US" sz="1000" dirty="0">
                          <a:effectLst/>
                          <a:latin typeface="Helvetica" pitchFamily="2" charset="0"/>
                        </a:rPr>
                      </a:b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运维复杂度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运维集群规模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  <a:latin typeface="Helvetica" pitchFamily="2" charset="0"/>
                        </a:rPr>
                        <a:t>几十台</a:t>
                      </a:r>
                      <a:r>
                        <a:rPr lang="en-US" altLang="zh-CN" sz="1000">
                          <a:effectLst/>
                          <a:latin typeface="Helvetica" pitchFamily="2" charset="0"/>
                        </a:rPr>
                        <a:t>~</a:t>
                      </a:r>
                      <a:r>
                        <a:rPr lang="zh-CN" altLang="en-US" sz="1000">
                          <a:effectLst/>
                          <a:latin typeface="Helvetica" pitchFamily="2" charset="0"/>
                        </a:rPr>
                        <a:t>上百台，集群内供多个应用系统共享使用。单个应用聚焦</a:t>
                      </a:r>
                      <a:r>
                        <a:rPr lang="en" sz="1000">
                          <a:effectLst/>
                          <a:latin typeface="Helvetica" pitchFamily="2" charset="0"/>
                        </a:rPr>
                        <a:t>IT</a:t>
                      </a:r>
                      <a:r>
                        <a:rPr lang="zh-CN" altLang="en-US" sz="1000">
                          <a:effectLst/>
                          <a:latin typeface="Helvetica" pitchFamily="2" charset="0"/>
                        </a:rPr>
                        <a:t>资源规模和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  <a:latin typeface="Helvetica" pitchFamily="2" charset="0"/>
                        </a:rPr>
                        <a:t>几百台</a:t>
                      </a:r>
                      <a:r>
                        <a:rPr lang="en-US" altLang="zh-CN" sz="1000">
                          <a:effectLst/>
                          <a:latin typeface="Helvetica" pitchFamily="2" charset="0"/>
                        </a:rPr>
                        <a:t>~</a:t>
                      </a:r>
                      <a:r>
                        <a:rPr lang="zh-CN" altLang="en-US" sz="1000">
                          <a:effectLst/>
                          <a:latin typeface="Helvetica" pitchFamily="2" charset="0"/>
                        </a:rPr>
                        <a:t>上千台，千卡</a:t>
                      </a:r>
                      <a:r>
                        <a:rPr lang="en-US" altLang="zh-CN" sz="1000">
                          <a:effectLst/>
                          <a:latin typeface="Helvetica" pitchFamily="2" charset="0"/>
                        </a:rPr>
                        <a:t>~</a:t>
                      </a:r>
                      <a:r>
                        <a:rPr lang="zh-CN" altLang="en-US" sz="1000">
                          <a:effectLst/>
                          <a:latin typeface="Helvetica" pitchFamily="2" charset="0"/>
                        </a:rPr>
                        <a:t>万卡集群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集群规模通算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10</a:t>
                      </a:r>
                      <a:r>
                        <a:rPr lang="en" sz="1000" dirty="0">
                          <a:effectLst/>
                          <a:latin typeface="Helvetica" pitchFamily="2" charset="0"/>
                        </a:rPr>
                        <a:t>X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以上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59561"/>
                  </a:ext>
                </a:extLst>
              </a:tr>
              <a:tr h="96230">
                <a:tc>
                  <a:txBody>
                    <a:bodyPr/>
                    <a:lstStyle/>
                    <a:p>
                      <a:br>
                        <a:rPr lang="zh-CN" altLang="en-US" sz="1000" dirty="0">
                          <a:effectLst/>
                          <a:latin typeface="Helvetica" pitchFamily="2" charset="0"/>
                        </a:rPr>
                      </a:br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运维日志规模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Helvetica" pitchFamily="2" charset="0"/>
                        </a:rPr>
                        <a:t>MB~GB</a:t>
                      </a:r>
                    </a:p>
                    <a:p>
                      <a:r>
                        <a:rPr lang="zh-CN" altLang="en-US" sz="1000">
                          <a:effectLst/>
                          <a:latin typeface="Helvetica" pitchFamily="2" charset="0"/>
                        </a:rPr>
                        <a:t>秒级日志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effectLst/>
                          <a:latin typeface="Helvetica" pitchFamily="2" charset="0"/>
                        </a:rPr>
                        <a:t>GB~TB</a:t>
                      </a:r>
                    </a:p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毫秒级日志，传统日志监控手段失效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1000" dirty="0">
                          <a:effectLst/>
                          <a:latin typeface="Helvetica" pitchFamily="2" charset="0"/>
                        </a:rPr>
                      </a:b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日志规模通算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10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X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以上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201001"/>
                  </a:ext>
                </a:extLst>
              </a:tr>
              <a:tr h="119500">
                <a:tc>
                  <a:txBody>
                    <a:bodyPr/>
                    <a:lstStyle/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  <a:latin typeface="Helvetica" pitchFamily="2" charset="0"/>
                        </a:rPr>
                        <a:t>对网络的依赖</a:t>
                      </a:r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CN" sz="1000">
                          <a:effectLst/>
                          <a:latin typeface="Helvetica" pitchFamily="2" charset="0"/>
                        </a:rPr>
                        <a:t>Gb</a:t>
                      </a:r>
                      <a:r>
                        <a:rPr lang="zh-CN" altLang="en-US" sz="1000">
                          <a:effectLst/>
                          <a:latin typeface="Helvetica" pitchFamily="2" charset="0"/>
                        </a:rPr>
                        <a:t>级别 </a:t>
                      </a:r>
                      <a:r>
                        <a:rPr lang="en-US" altLang="zh-CN" sz="1000">
                          <a:effectLst/>
                          <a:latin typeface="Helvetica" pitchFamily="2" charset="0"/>
                        </a:rPr>
                        <a:t>10~25</a:t>
                      </a:r>
                      <a:r>
                        <a:rPr lang="en" altLang="zh-CN" sz="1000">
                          <a:effectLst/>
                          <a:latin typeface="Helvetica" pitchFamily="2" charset="0"/>
                        </a:rPr>
                        <a:t>Gb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百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Gb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级别 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200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Gb~400Gb</a:t>
                      </a:r>
                    </a:p>
                    <a:p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ROCE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无损网络</a:t>
                      </a:r>
                    </a:p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带宽相对通算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10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X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以上</a:t>
                      </a:r>
                    </a:p>
                    <a:p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ROCE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网络，高带宽，低时延，时间更敏感，需要从秒级监控到毫秒级监控，提升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1000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倍采集密度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44451"/>
                  </a:ext>
                </a:extLst>
              </a:tr>
              <a:tr h="159333">
                <a:tc>
                  <a:txBody>
                    <a:bodyPr/>
                    <a:lstStyle/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对机房的要求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机柜通常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5~10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KW</a:t>
                      </a:r>
                      <a:r>
                        <a:rPr lang="zh-CN" altLang="en" sz="1000" dirty="0">
                          <a:effectLst/>
                          <a:latin typeface="Helvetica" pitchFamily="2" charset="0"/>
                        </a:rPr>
                        <a:t>，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风冷为主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高</a:t>
                      </a:r>
                    </a:p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液冷机柜，机柜功率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20~50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KW</a:t>
                      </a:r>
                      <a:r>
                        <a:rPr lang="zh-CN" altLang="en" sz="1000" dirty="0">
                          <a:effectLst/>
                          <a:latin typeface="Helvetica" pitchFamily="2" charset="0"/>
                        </a:rPr>
                        <a:t>，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避免空间浪费</a:t>
                      </a:r>
                    </a:p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通算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500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W-》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智算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5000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W+</a:t>
                      </a:r>
                    </a:p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万卡集群中断一天，机房费一项费用高达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53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万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+</a:t>
                      </a:r>
                      <a:endParaRPr lang="en" altLang="zh-CN" sz="1000" dirty="0">
                        <a:effectLst/>
                        <a:latin typeface="Helvetica" pitchFamily="2" charset="0"/>
                      </a:endParaRPr>
                    </a:p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984534"/>
                  </a:ext>
                </a:extLst>
              </a:tr>
              <a:tr h="119500">
                <a:tc>
                  <a:txBody>
                    <a:bodyPr/>
                    <a:lstStyle/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对连续性要求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核心业务两地三中心和多地多中心，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RTO</a:t>
                      </a:r>
                    </a:p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和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RPO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要求高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本地训练推理的连续性要求高</a:t>
                      </a:r>
                    </a:p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训练有效时长直接影响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AI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算力集群资源利用率</a:t>
                      </a:r>
                    </a:p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814348"/>
                  </a:ext>
                </a:extLst>
              </a:tr>
              <a:tr h="278833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运维时效性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时间敏感度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低</a:t>
                      </a:r>
                      <a:endParaRPr lang="en-US" altLang="zh-CN" sz="1000" dirty="0">
                        <a:effectLst/>
                        <a:latin typeface="Helvetica" pitchFamily="2" charset="0"/>
                      </a:endParaRPr>
                    </a:p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分布式架构下，单个设备的时延不会影响业务的整体性能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高</a:t>
                      </a:r>
                    </a:p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故障时间和利用率直接影响训练好推理效率</a:t>
                      </a:r>
                    </a:p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同时断点续训依赖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checkpoint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的周期，中断训练推理的时间直接反应到成本上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  <a:p>
                      <a:r>
                        <a:rPr lang="en" altLang="zh-CN" sz="1000" dirty="0" err="1">
                          <a:effectLst/>
                          <a:latin typeface="Helvetica" pitchFamily="2" charset="0"/>
                        </a:rPr>
                        <a:t>Alil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练集群是系统性工程，短板效应明显，单个链路</a:t>
                      </a:r>
                      <a:r>
                        <a:rPr lang="en-US" altLang="zh-CN" sz="1000" dirty="0">
                          <a:effectLst/>
                          <a:latin typeface="Helvetica" pitchFamily="2" charset="0"/>
                        </a:rPr>
                        <a:t>/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卡的瓶颈影响整体训练效果</a:t>
                      </a:r>
                    </a:p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80497"/>
                  </a:ext>
                </a:extLst>
              </a:tr>
              <a:tr h="224536">
                <a:tc>
                  <a:txBody>
                    <a:bodyPr/>
                    <a:lstStyle/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故障时间对成本的影响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通算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IT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服务器成本相对较低，业务中断主要根据业务属性考虑损失，</a:t>
                      </a:r>
                      <a:r>
                        <a:rPr lang="en" altLang="zh-CN" sz="1000" dirty="0">
                          <a:effectLst/>
                          <a:latin typeface="Helvetica" pitchFamily="2" charset="0"/>
                        </a:rPr>
                        <a:t>IT</a:t>
                      </a: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成本相对可控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智算服务器和机房成本高，智算集群不可用，直接的成本损失明显</a:t>
                      </a:r>
                    </a:p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故障时间对大规模训练推理集群成本敏感。</a:t>
                      </a:r>
                    </a:p>
                    <a:p>
                      <a:endParaRPr lang="zh-CN" altLang="en-US" sz="10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904624"/>
                  </a:ext>
                </a:extLst>
              </a:tr>
              <a:tr h="224536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运维价值呈现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价值呈现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运维价值感知度低</a:t>
                      </a:r>
                    </a:p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主要体现在对业务系统连续性的支撑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运维价值感知度高</a:t>
                      </a:r>
                    </a:p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集群的稳定性和利用率直接体现到智算集群的投资成本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effectLst/>
                          <a:latin typeface="Helvetica" pitchFamily="2" charset="0"/>
                        </a:rPr>
                        <a:t>高效运维，时间就是金钱，直接体现成本节约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994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4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33140</TotalTime>
  <Words>1900</Words>
  <Application>Microsoft Macintosh PowerPoint</Application>
  <PresentationFormat>自定义</PresentationFormat>
  <Paragraphs>146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PowerPoint 演示文稿</vt:lpstr>
      <vt:lpstr>提升AI开发效率</vt:lpstr>
      <vt:lpstr>通算到智算关键挑战2：智算需要高效协同</vt:lpstr>
      <vt:lpstr>通算到智算关键挑战3：运维复杂，集群稳定性直接影响成本</vt:lpstr>
      <vt:lpstr>通算到智算关键挑战4：大规模分布式开发效率低、复杂度高进一步提升了AI开发难度</vt:lpstr>
      <vt:lpstr>通算到智算关键挑战5：算力资源昂贵，缺乏高效、精细化的运营，资源</vt:lpstr>
      <vt:lpstr>智算场景的AI开发平台：开放兼容、稳定可靠、超大规模、高性价比</vt:lpstr>
      <vt:lpstr>PowerPoint 演示文稿</vt:lpstr>
      <vt:lpstr>PowerPoint 演示文稿</vt:lpstr>
      <vt:lpstr>PowerPoint 演示文稿</vt:lpstr>
      <vt:lpstr>稳定可靠，长稳训练1个月，故障恢复时长小于30分钟</vt:lpstr>
      <vt:lpstr>超大规模，通信调度深度优化，干卡训练线性度90%</vt:lpstr>
      <vt:lpstr>高性价比，全栈整合，深度性能优化，算力性价比提升30%</vt:lpstr>
      <vt:lpstr>华为ModelArts整体架构</vt:lpstr>
      <vt:lpstr>PowerPoint 演示文稿</vt:lpstr>
      <vt:lpstr>云计算与容器发展历程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11576</cp:revision>
  <cp:lastPrinted>2023-09-08T09:14:01Z</cp:lastPrinted>
  <dcterms:created xsi:type="dcterms:W3CDTF">2020-08-28T08:44:19Z</dcterms:created>
  <dcterms:modified xsi:type="dcterms:W3CDTF">2025-07-23T14:43:33Z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